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6" r:id="rId4"/>
    <p:sldId id="266" r:id="rId5"/>
    <p:sldId id="267" r:id="rId6"/>
    <p:sldId id="268" r:id="rId7"/>
    <p:sldId id="269" r:id="rId8"/>
    <p:sldId id="270" r:id="rId9"/>
    <p:sldId id="271" r:id="rId10"/>
    <p:sldId id="272" r:id="rId11"/>
    <p:sldId id="273" r:id="rId12"/>
    <p:sldId id="274" r:id="rId13"/>
    <p:sldId id="275" r:id="rId14"/>
    <p:sldId id="277" r:id="rId15"/>
    <p:sldId id="278" r:id="rId16"/>
    <p:sldId id="279" r:id="rId17"/>
    <p:sldId id="25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9" autoAdjust="0"/>
    <p:restoredTop sz="96337"/>
  </p:normalViewPr>
  <p:slideViewPr>
    <p:cSldViewPr snapToGrid="0">
      <p:cViewPr varScale="1">
        <p:scale>
          <a:sx n="172" d="100"/>
          <a:sy n="172" d="100"/>
        </p:scale>
        <p:origin x="2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EC2761-52B0-42C5-B01B-DF8F69615AE5}"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EC2761-52B0-42C5-B01B-DF8F69615AE5}" type="datetimeFigureOut">
              <a:rPr lang="en-US" smtClean="0"/>
              <a:t>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EC2761-52B0-42C5-B01B-DF8F69615AE5}" type="datetimeFigureOut">
              <a:rPr lang="en-US" smtClean="0"/>
              <a:t>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C2761-52B0-42C5-B01B-DF8F69615AE5}" type="datetimeFigureOut">
              <a:rPr lang="en-US" smtClean="0"/>
              <a:t>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EC2761-52B0-42C5-B01B-DF8F69615AE5}" type="datetimeFigureOut">
              <a:rPr lang="en-US" smtClean="0"/>
              <a:t>1/3/22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50962"/>
            <a:ext cx="6858000" cy="2387600"/>
          </a:xfrm>
        </p:spPr>
        <p:txBody>
          <a:bodyPr>
            <a:normAutofit/>
          </a:bodyPr>
          <a:lstStyle/>
          <a:p>
            <a:r>
              <a:rPr lang="en-US" sz="3600" dirty="0" err="1">
                <a:latin typeface="Times New Roman" panose="02020603050405020304" pitchFamily="18" charset="0"/>
                <a:cs typeface="Times New Roman" panose="02020603050405020304" pitchFamily="18" charset="0"/>
              </a:rPr>
              <a:t>Báo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cáo</a:t>
            </a:r>
            <a:br>
              <a:rPr lang="en-US" sz="3600" dirty="0">
                <a:latin typeface="Times New Roman" panose="02020603050405020304" pitchFamily="18" charset="0"/>
                <a:cs typeface="Times New Roman" panose="02020603050405020304" pitchFamily="18" charset="0"/>
              </a:rPr>
            </a:b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mềm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phân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tán</a:t>
            </a: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Đề </a:t>
            </a:r>
            <a:r>
              <a:rPr lang="en-US" sz="2400" dirty="0" err="1">
                <a:latin typeface="Times New Roman" panose="02020603050405020304" pitchFamily="18" charset="0"/>
                <a:cs typeface="Times New Roman" panose="02020603050405020304" pitchFamily="18" charset="0"/>
              </a:rPr>
              <a:t>tài:Hệ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(ReactJS, NodeJS, MongoDB, Docker)</a:t>
            </a:r>
            <a:endParaRPr lang="en-US"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pPr algn="l"/>
            <a:r>
              <a:rPr lang="en-US" sz="2000" dirty="0">
                <a:latin typeface="Times New Roman" panose="02020603050405020304" pitchFamily="18" charset="0"/>
                <a:cs typeface="Times New Roman" panose="02020603050405020304" pitchFamily="18" charset="0"/>
              </a:rPr>
              <a:t>Sinh viên thực hiện: 	</a:t>
            </a:r>
            <a:r>
              <a:rPr lang="en-US" sz="2000" dirty="0" err="1">
                <a:latin typeface="Times New Roman" panose="02020603050405020304" pitchFamily="18" charset="0"/>
                <a:cs typeface="Times New Roman" panose="02020603050405020304" pitchFamily="18" charset="0"/>
              </a:rPr>
              <a:t>Trần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20176057</a:t>
            </a:r>
          </a:p>
          <a:p>
            <a:pPr algn="l"/>
            <a:r>
              <a:rPr lang="en-US" sz="2000" dirty="0">
                <a:latin typeface="Times New Roman" panose="02020603050405020304" pitchFamily="18" charset="0"/>
                <a:cs typeface="Times New Roman" panose="02020603050405020304" pitchFamily="18" charset="0"/>
              </a:rPr>
              <a:t>				Nguyễn Bá Tùng Lâm	20176035</a:t>
            </a:r>
          </a:p>
          <a:p>
            <a:pPr algn="l"/>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Hiếu</a:t>
            </a:r>
            <a:r>
              <a:rPr lang="en-US" sz="2000" dirty="0">
                <a:latin typeface="Times New Roman" panose="02020603050405020304" pitchFamily="18" charset="0"/>
                <a:cs typeface="Times New Roman" panose="02020603050405020304" pitchFamily="18" charset="0"/>
              </a:rPr>
              <a:t>		20175712</a:t>
            </a:r>
          </a:p>
          <a:p>
            <a:pPr algn="l"/>
            <a:r>
              <a:rPr lang="en-US" sz="2000" b="1" dirty="0">
                <a:latin typeface="Times New Roman" panose="02020603050405020304" pitchFamily="18" charset="0"/>
                <a:cs typeface="Times New Roman" panose="02020603050405020304" pitchFamily="18" charset="0"/>
              </a:rPr>
              <a:t>Giáo viên hướng dẫn: 	TS. </a:t>
            </a:r>
            <a:r>
              <a:rPr lang="en-US" sz="2000" b="1" dirty="0" err="1">
                <a:latin typeface="Times New Roman" panose="02020603050405020304" pitchFamily="18" charset="0"/>
                <a:cs typeface="Times New Roman" panose="02020603050405020304" pitchFamily="18" charset="0"/>
              </a:rPr>
              <a:t>Nguyễn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Nhất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Hải</a:t>
            </a:r>
            <a:endParaRPr lang="en-US" b="1" dirty="0"/>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6" name="Content Placeholder 5" descr="Graphical user interface, application&#10;&#10;Description automatically generated">
            <a:extLst>
              <a:ext uri="{FF2B5EF4-FFF2-40B4-BE49-F238E27FC236}">
                <a16:creationId xmlns:a16="http://schemas.microsoft.com/office/drawing/2014/main" id="{4418E291-1F02-2945-811B-61B3E676BA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06432"/>
            <a:ext cx="8026400" cy="4581736"/>
          </a:xfrm>
        </p:spPr>
      </p:pic>
    </p:spTree>
    <p:extLst>
      <p:ext uri="{BB962C8B-B14F-4D97-AF65-F5344CB8AC3E}">
        <p14:creationId xmlns:p14="http://schemas.microsoft.com/office/powerpoint/2010/main" val="49923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7" name="Content Placeholder 6">
            <a:extLst>
              <a:ext uri="{FF2B5EF4-FFF2-40B4-BE49-F238E27FC236}">
                <a16:creationId xmlns:a16="http://schemas.microsoft.com/office/drawing/2014/main" id="{CF0D6C68-A9F7-2F47-B086-437F16967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746668"/>
            <a:ext cx="8026400" cy="4101263"/>
          </a:xfrm>
        </p:spPr>
      </p:pic>
    </p:spTree>
    <p:extLst>
      <p:ext uri="{BB962C8B-B14F-4D97-AF65-F5344CB8AC3E}">
        <p14:creationId xmlns:p14="http://schemas.microsoft.com/office/powerpoint/2010/main" val="322252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6" name="Content Placeholder 5" descr="Graphical user interface, website&#10;&#10;Description automatically generated">
            <a:extLst>
              <a:ext uri="{FF2B5EF4-FFF2-40B4-BE49-F238E27FC236}">
                <a16:creationId xmlns:a16="http://schemas.microsoft.com/office/drawing/2014/main" id="{33693376-E600-D643-B5C3-1BD5392E6E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18973"/>
            <a:ext cx="8026400" cy="4556654"/>
          </a:xfrm>
        </p:spPr>
      </p:pic>
    </p:spTree>
    <p:extLst>
      <p:ext uri="{BB962C8B-B14F-4D97-AF65-F5344CB8AC3E}">
        <p14:creationId xmlns:p14="http://schemas.microsoft.com/office/powerpoint/2010/main" val="151314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Setup Docker cho dự án</a:t>
            </a:r>
          </a:p>
        </p:txBody>
      </p:sp>
      <p:sp>
        <p:nvSpPr>
          <p:cNvPr id="7" name="Content Placeholder 6">
            <a:extLst>
              <a:ext uri="{FF2B5EF4-FFF2-40B4-BE49-F238E27FC236}">
                <a16:creationId xmlns:a16="http://schemas.microsoft.com/office/drawing/2014/main" id="{82B6770C-8C78-AB43-8586-1F5FC1F8326A}"/>
              </a:ext>
            </a:extLst>
          </p:cNvPr>
          <p:cNvSpPr>
            <a:spLocks noGrp="1"/>
          </p:cNvSpPr>
          <p:nvPr>
            <p:ph idx="1"/>
          </p:nvPr>
        </p:nvSpPr>
        <p:spPr>
          <a:xfrm>
            <a:off x="488950" y="1238248"/>
            <a:ext cx="8026400" cy="5441795"/>
          </a:xfrm>
        </p:spPr>
        <p:txBody>
          <a:bodyPr>
            <a:normAutofit/>
          </a:bodyPr>
          <a:lstStyle/>
          <a:p>
            <a:pPr marL="0" indent="0">
              <a:buNone/>
            </a:pPr>
            <a:r>
              <a:rPr lang="en-VN" sz="2400" dirty="0">
                <a:latin typeface="Times New Roman" panose="02020603050405020304" pitchFamily="18" charset="0"/>
                <a:cs typeface="Times New Roman" panose="02020603050405020304" pitchFamily="18" charset="0"/>
              </a:rPr>
              <a:t>Dockerfile sử dụng để khai báo các danh sách lệnh mà Docker sử dụng để cài đặt môi trường NodeJS cho cả backend và fronend. File này có ở cả front-end và back-end.</a:t>
            </a:r>
          </a:p>
          <a:p>
            <a:pPr marL="0" indent="0">
              <a:buNone/>
            </a:pPr>
            <a:r>
              <a:rPr lang="en-VN" sz="2400" dirty="0">
                <a:latin typeface="Times New Roman" panose="02020603050405020304" pitchFamily="18" charset="0"/>
                <a:cs typeface="Times New Roman" panose="02020603050405020304" pitchFamily="18" charset="0"/>
              </a:rPr>
              <a:t>Trong file này có các điểm cần </a:t>
            </a:r>
            <a:r>
              <a:rPr lang="en-VN" sz="2400" b="1" dirty="0">
                <a:latin typeface="Times New Roman" panose="02020603050405020304" pitchFamily="18" charset="0"/>
                <a:cs typeface="Times New Roman" panose="02020603050405020304" pitchFamily="18" charset="0"/>
              </a:rPr>
              <a:t>chú ý</a:t>
            </a:r>
            <a:r>
              <a:rPr lang="en-VN" sz="2400" dirty="0">
                <a:latin typeface="Times New Roman" panose="02020603050405020304" pitchFamily="18" charset="0"/>
                <a:cs typeface="Times New Roman" panose="02020603050405020304" pitchFamily="18" charset="0"/>
              </a:rPr>
              <a:t>:</a:t>
            </a:r>
          </a:p>
          <a:p>
            <a:pPr lvl="1"/>
            <a:r>
              <a:rPr lang="en-VN" sz="2100" dirty="0">
                <a:latin typeface="Times New Roman" panose="02020603050405020304" pitchFamily="18" charset="0"/>
                <a:cs typeface="Times New Roman" panose="02020603050405020304" pitchFamily="18" charset="0"/>
              </a:rPr>
              <a:t>FROM: Cài đặt phiên bản của NodeJS</a:t>
            </a:r>
          </a:p>
          <a:p>
            <a:pPr lvl="1"/>
            <a:r>
              <a:rPr lang="en-VN" sz="2100" dirty="0">
                <a:latin typeface="Times New Roman" panose="02020603050405020304" pitchFamily="18" charset="0"/>
                <a:cs typeface="Times New Roman" panose="02020603050405020304" pitchFamily="18" charset="0"/>
              </a:rPr>
              <a:t>WORKDIR: Đường dẫn của ứng dụng.</a:t>
            </a:r>
          </a:p>
          <a:p>
            <a:pPr lvl="1"/>
            <a:r>
              <a:rPr lang="en-VN" sz="2100" dirty="0">
                <a:latin typeface="Times New Roman" panose="02020603050405020304" pitchFamily="18" charset="0"/>
                <a:cs typeface="Times New Roman" panose="02020603050405020304" pitchFamily="18" charset="0"/>
              </a:rPr>
              <a:t>COPY: sao chép </a:t>
            </a:r>
            <a:r>
              <a:rPr lang="en-VN" sz="2100" i="1" dirty="0">
                <a:latin typeface="Times New Roman" panose="02020603050405020304" pitchFamily="18" charset="0"/>
                <a:cs typeface="Times New Roman" panose="02020603050405020304" pitchFamily="18" charset="0"/>
              </a:rPr>
              <a:t>package.json</a:t>
            </a:r>
            <a:r>
              <a:rPr lang="en-VN" sz="2100" dirty="0">
                <a:latin typeface="Times New Roman" panose="02020603050405020304" pitchFamily="18" charset="0"/>
                <a:cs typeface="Times New Roman" panose="02020603050405020304" pitchFamily="18" charset="0"/>
              </a:rPr>
              <a:t> file tới container, và sao chép các files khác trong thư mục của project.</a:t>
            </a:r>
          </a:p>
          <a:p>
            <a:pPr lvl="1"/>
            <a:r>
              <a:rPr lang="en-VN" sz="2100" dirty="0">
                <a:latin typeface="Times New Roman" panose="02020603050405020304" pitchFamily="18" charset="0"/>
                <a:cs typeface="Times New Roman" panose="02020603050405020304" pitchFamily="18" charset="0"/>
              </a:rPr>
              <a:t>RUN: Thực thi câu lệnh trên terminal trong. Ví dụ như npm install để cài đặt thư viện cho tất cả các thư viện được mô tả trong package.json</a:t>
            </a:r>
          </a:p>
          <a:p>
            <a:pPr lvl="1"/>
            <a:r>
              <a:rPr lang="en-US" sz="2100" dirty="0">
                <a:latin typeface="Times New Roman" panose="02020603050405020304" pitchFamily="18" charset="0"/>
                <a:cs typeface="Times New Roman" panose="02020603050405020304" pitchFamily="18" charset="0"/>
              </a:rPr>
              <a:t>ENV</a:t>
            </a:r>
            <a:r>
              <a:rPr lang="en-VN"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Cài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đặt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biến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môi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trường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cho</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ứng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dụng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sử</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dụng</a:t>
            </a:r>
            <a:endParaRPr lang="en-VN" sz="2100" dirty="0">
              <a:latin typeface="Times New Roman" panose="02020603050405020304" pitchFamily="18" charset="0"/>
              <a:cs typeface="Times New Roman" panose="02020603050405020304" pitchFamily="18" charset="0"/>
            </a:endParaRPr>
          </a:p>
          <a:p>
            <a:pPr lvl="1"/>
            <a:r>
              <a:rPr lang="en-VN" sz="2100" dirty="0">
                <a:latin typeface="Times New Roman" panose="02020603050405020304" pitchFamily="18" charset="0"/>
                <a:cs typeface="Times New Roman" panose="02020603050405020304" pitchFamily="18" charset="0"/>
              </a:rPr>
              <a:t>CMD: Chạy thực thi sau khi build thành công image.</a:t>
            </a:r>
          </a:p>
          <a:p>
            <a:pPr marL="0" indent="0">
              <a:buNone/>
            </a:pP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81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Setup Docker cho backend</a:t>
            </a:r>
          </a:p>
        </p:txBody>
      </p:sp>
      <p:pic>
        <p:nvPicPr>
          <p:cNvPr id="3" name="Picture 2" descr="Text&#10;&#10;Description automatically generated">
            <a:extLst>
              <a:ext uri="{FF2B5EF4-FFF2-40B4-BE49-F238E27FC236}">
                <a16:creationId xmlns:a16="http://schemas.microsoft.com/office/drawing/2014/main" id="{A9CFA4A4-8F93-A34B-8102-D877657F9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78" y="1702417"/>
            <a:ext cx="8157074" cy="4393581"/>
          </a:xfrm>
          <a:prstGeom prst="rect">
            <a:avLst/>
          </a:prstGeom>
        </p:spPr>
      </p:pic>
    </p:spTree>
    <p:extLst>
      <p:ext uri="{BB962C8B-B14F-4D97-AF65-F5344CB8AC3E}">
        <p14:creationId xmlns:p14="http://schemas.microsoft.com/office/powerpoint/2010/main" val="14185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Setup Docker cho frontend</a:t>
            </a:r>
          </a:p>
        </p:txBody>
      </p:sp>
      <p:pic>
        <p:nvPicPr>
          <p:cNvPr id="4" name="Picture 3" descr="Text&#10;&#10;Description automatically generated">
            <a:extLst>
              <a:ext uri="{FF2B5EF4-FFF2-40B4-BE49-F238E27FC236}">
                <a16:creationId xmlns:a16="http://schemas.microsoft.com/office/drawing/2014/main" id="{B83940D7-7D03-FB40-98AD-89B222C4B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246" y="978053"/>
            <a:ext cx="4469400" cy="5619752"/>
          </a:xfrm>
          <a:prstGeom prst="rect">
            <a:avLst/>
          </a:prstGeom>
        </p:spPr>
      </p:pic>
    </p:spTree>
    <p:extLst>
      <p:ext uri="{BB962C8B-B14F-4D97-AF65-F5344CB8AC3E}">
        <p14:creationId xmlns:p14="http://schemas.microsoft.com/office/powerpoint/2010/main" val="90971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Setup Docker Compose</a:t>
            </a:r>
          </a:p>
        </p:txBody>
      </p:sp>
      <p:pic>
        <p:nvPicPr>
          <p:cNvPr id="7" name="Picture 6" descr="Text&#10;&#10;Description automatically generated">
            <a:extLst>
              <a:ext uri="{FF2B5EF4-FFF2-40B4-BE49-F238E27FC236}">
                <a16:creationId xmlns:a16="http://schemas.microsoft.com/office/drawing/2014/main" id="{5FE9345F-B72B-204F-AD48-BDD1C3CF8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45" y="1804639"/>
            <a:ext cx="3670300" cy="3352800"/>
          </a:xfrm>
          <a:prstGeom prst="rect">
            <a:avLst/>
          </a:prstGeom>
        </p:spPr>
      </p:pic>
      <p:pic>
        <p:nvPicPr>
          <p:cNvPr id="9" name="Picture 8" descr="Text&#10;&#10;Description automatically generated">
            <a:extLst>
              <a:ext uri="{FF2B5EF4-FFF2-40B4-BE49-F238E27FC236}">
                <a16:creationId xmlns:a16="http://schemas.microsoft.com/office/drawing/2014/main" id="{BD1A36E6-265C-4E4B-8680-C7A63B4E6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531" y="1238248"/>
            <a:ext cx="3063689" cy="5193061"/>
          </a:xfrm>
          <a:prstGeom prst="rect">
            <a:avLst/>
          </a:prstGeom>
        </p:spPr>
      </p:pic>
    </p:spTree>
    <p:extLst>
      <p:ext uri="{BB962C8B-B14F-4D97-AF65-F5344CB8AC3E}">
        <p14:creationId xmlns:p14="http://schemas.microsoft.com/office/powerpoint/2010/main" val="416236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A504DE-6038-F74B-91C8-938E68C4EA90}"/>
              </a:ext>
            </a:extLst>
          </p:cNvPr>
          <p:cNvSpPr/>
          <p:nvPr/>
        </p:nvSpPr>
        <p:spPr>
          <a:xfrm>
            <a:off x="0" y="2828409"/>
            <a:ext cx="9910915" cy="584775"/>
          </a:xfrm>
          <a:prstGeom prst="rect">
            <a:avLst/>
          </a:prstGeom>
        </p:spPr>
        <p:txBody>
          <a:bodyPr wrap="square">
            <a:spAutoFit/>
          </a:bodyPr>
          <a:lstStyle/>
          <a:p>
            <a:pPr algn="ctr"/>
            <a:r>
              <a:rPr lang="en-VN" sz="3200">
                <a:latin typeface="Times New Roman" panose="02020603050405020304" pitchFamily="18" charset="0"/>
                <a:cs typeface="Times New Roman" panose="02020603050405020304" pitchFamily="18" charset="0"/>
              </a:rPr>
              <a:t>Cám ơn thầy và các bạn đã lắng nghe</a:t>
            </a:r>
            <a:endParaRPr lang="en-V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58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Phân công công việc</a:t>
            </a:r>
          </a:p>
        </p:txBody>
      </p:sp>
      <p:graphicFrame>
        <p:nvGraphicFramePr>
          <p:cNvPr id="2" name="Content Placeholder 1">
            <a:extLst>
              <a:ext uri="{FF2B5EF4-FFF2-40B4-BE49-F238E27FC236}">
                <a16:creationId xmlns:a16="http://schemas.microsoft.com/office/drawing/2014/main" id="{609674DC-D6E1-B94C-9A45-5B68C131BA0D}"/>
              </a:ext>
            </a:extLst>
          </p:cNvPr>
          <p:cNvGraphicFramePr>
            <a:graphicFrameLocks noGrp="1"/>
          </p:cNvGraphicFramePr>
          <p:nvPr>
            <p:ph idx="1"/>
            <p:extLst>
              <p:ext uri="{D42A27DB-BD31-4B8C-83A1-F6EECF244321}">
                <p14:modId xmlns:p14="http://schemas.microsoft.com/office/powerpoint/2010/main" val="1835417954"/>
              </p:ext>
            </p:extLst>
          </p:nvPr>
        </p:nvGraphicFramePr>
        <p:xfrm>
          <a:off x="1018477" y="2014653"/>
          <a:ext cx="7248293" cy="2826834"/>
        </p:xfrm>
        <a:graphic>
          <a:graphicData uri="http://schemas.openxmlformats.org/drawingml/2006/table">
            <a:tbl>
              <a:tblPr>
                <a:tableStyleId>{5C22544A-7EE6-4342-B048-85BDC9FD1C3A}</a:tableStyleId>
              </a:tblPr>
              <a:tblGrid>
                <a:gridCol w="2064993">
                  <a:extLst>
                    <a:ext uri="{9D8B030D-6E8A-4147-A177-3AD203B41FA5}">
                      <a16:colId xmlns:a16="http://schemas.microsoft.com/office/drawing/2014/main" val="1313112575"/>
                    </a:ext>
                  </a:extLst>
                </a:gridCol>
                <a:gridCol w="5183300">
                  <a:extLst>
                    <a:ext uri="{9D8B030D-6E8A-4147-A177-3AD203B41FA5}">
                      <a16:colId xmlns:a16="http://schemas.microsoft.com/office/drawing/2014/main" val="2237250424"/>
                    </a:ext>
                  </a:extLst>
                </a:gridCol>
              </a:tblGrid>
              <a:tr h="401445">
                <a:tc>
                  <a:txBody>
                    <a:bodyPr/>
                    <a:lstStyle/>
                    <a:p>
                      <a:pPr algn="ctr" fontAlgn="b"/>
                      <a:r>
                        <a:rPr lang="en-US" sz="1200" b="1" u="none" strike="noStrike" dirty="0" err="1">
                          <a:effectLst/>
                        </a:rPr>
                        <a:t>Tên</a:t>
                      </a:r>
                      <a:r>
                        <a:rPr lang="en-US" sz="1200" b="1" u="none" strike="noStrike" dirty="0">
                          <a:effectLst/>
                        </a:rPr>
                        <a:t> </a:t>
                      </a:r>
                      <a:r>
                        <a:rPr lang="en-US" sz="1200" b="1" u="none" strike="noStrike" dirty="0" err="1">
                          <a:effectLst/>
                        </a:rPr>
                        <a:t>thành</a:t>
                      </a:r>
                      <a:r>
                        <a:rPr lang="en-US" sz="1200" b="1" u="none" strike="noStrike" dirty="0">
                          <a:effectLst/>
                        </a:rPr>
                        <a:t> </a:t>
                      </a:r>
                      <a:r>
                        <a:rPr lang="en-US" sz="1200" b="1" u="none" strike="noStrike" dirty="0" err="1">
                          <a:effectLst/>
                        </a:rPr>
                        <a:t>viên</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err="1">
                          <a:effectLst/>
                        </a:rPr>
                        <a:t>Công</a:t>
                      </a:r>
                      <a:r>
                        <a:rPr lang="en-US" sz="1200" b="1" u="none" strike="noStrike" dirty="0">
                          <a:effectLst/>
                        </a:rPr>
                        <a:t> </a:t>
                      </a:r>
                      <a:r>
                        <a:rPr lang="en-US" sz="1200" b="1" u="none" strike="noStrike" dirty="0" err="1">
                          <a:effectLst/>
                        </a:rPr>
                        <a:t>việc</a:t>
                      </a:r>
                      <a:r>
                        <a:rPr lang="en-US" sz="1200" b="1" u="none" strike="noStrike" dirty="0">
                          <a:effectLst/>
                        </a:rPr>
                        <a:t> </a:t>
                      </a:r>
                      <a:r>
                        <a:rPr lang="en-US" sz="1200" b="1" u="none" strike="noStrike" dirty="0" err="1">
                          <a:effectLst/>
                        </a:rPr>
                        <a:t>thực</a:t>
                      </a:r>
                      <a:r>
                        <a:rPr lang="en-US" sz="1200" b="1" u="none" strike="noStrike" dirty="0">
                          <a:effectLst/>
                        </a:rPr>
                        <a:t> </a:t>
                      </a:r>
                      <a:r>
                        <a:rPr lang="en-US" sz="1200" b="1" u="none" strike="noStrike" dirty="0" err="1">
                          <a:effectLst/>
                        </a:rPr>
                        <a:t>hiện</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6663062"/>
                  </a:ext>
                </a:extLst>
              </a:tr>
              <a:tr h="808463">
                <a:tc>
                  <a:txBody>
                    <a:bodyPr/>
                    <a:lstStyle/>
                    <a:p>
                      <a:pPr algn="ctr" fontAlgn="b"/>
                      <a:r>
                        <a:rPr lang="en-US" sz="1200" u="none" strike="noStrike" dirty="0" err="1">
                          <a:effectLst/>
                        </a:rPr>
                        <a:t>Nguyễn</a:t>
                      </a:r>
                      <a:r>
                        <a:rPr lang="en-US" sz="1200" u="none" strike="noStrike" dirty="0">
                          <a:effectLst/>
                        </a:rPr>
                        <a:t> </a:t>
                      </a:r>
                      <a:r>
                        <a:rPr lang="en-US" sz="1200" u="none" strike="noStrike" dirty="0" err="1">
                          <a:effectLst/>
                        </a:rPr>
                        <a:t>Bá</a:t>
                      </a:r>
                      <a:r>
                        <a:rPr lang="en-US" sz="1200" u="none" strike="noStrike" dirty="0">
                          <a:effectLst/>
                        </a:rPr>
                        <a:t> </a:t>
                      </a:r>
                      <a:r>
                        <a:rPr lang="en-US" sz="1200" u="none" strike="noStrike" dirty="0" err="1">
                          <a:effectLst/>
                        </a:rPr>
                        <a:t>Tùng</a:t>
                      </a:r>
                      <a:r>
                        <a:rPr lang="en-US" sz="1200" u="none" strike="noStrike" dirty="0">
                          <a:effectLst/>
                        </a:rPr>
                        <a:t> </a:t>
                      </a:r>
                      <a:r>
                        <a:rPr lang="en-US" sz="1200" u="none" strike="noStrike" dirty="0" err="1">
                          <a:effectLst/>
                        </a:rPr>
                        <a:t>Lâm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Phát triển chính Back-end</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1750708"/>
                  </a:ext>
                </a:extLst>
              </a:tr>
              <a:tr h="808463">
                <a:tc>
                  <a:txBody>
                    <a:bodyPr/>
                    <a:lstStyle/>
                    <a:p>
                      <a:pPr algn="ctr" fontAlgn="b"/>
                      <a:r>
                        <a:rPr lang="en-US" sz="1200" u="none" strike="noStrike" dirty="0" err="1">
                          <a:effectLst/>
                        </a:rPr>
                        <a:t>Trần</a:t>
                      </a:r>
                      <a:r>
                        <a:rPr lang="en-US" sz="1200" u="none" strike="noStrike" dirty="0">
                          <a:effectLst/>
                        </a:rPr>
                        <a:t> </a:t>
                      </a:r>
                      <a:r>
                        <a:rPr lang="en-US" sz="1200" u="none" strike="noStrike" dirty="0" err="1">
                          <a:effectLst/>
                        </a:rPr>
                        <a:t>Văn</a:t>
                      </a:r>
                      <a:r>
                        <a:rPr lang="en-US" sz="1200" u="none" strike="noStrike" dirty="0">
                          <a:effectLst/>
                        </a:rPr>
                        <a:t> </a:t>
                      </a:r>
                      <a:r>
                        <a:rPr lang="en-US" sz="1200" u="none" strike="noStrike" dirty="0" err="1">
                          <a:effectLst/>
                        </a:rPr>
                        <a:t>Thành</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err="1">
                          <a:effectLst/>
                        </a:rPr>
                        <a:t>Phát</a:t>
                      </a:r>
                      <a:r>
                        <a:rPr lang="en-US" sz="1200" u="none" strike="noStrike" dirty="0">
                          <a:effectLst/>
                        </a:rPr>
                        <a:t> </a:t>
                      </a:r>
                      <a:r>
                        <a:rPr lang="en-US" sz="1200" u="none" strike="noStrike" dirty="0" err="1">
                          <a:effectLst/>
                        </a:rPr>
                        <a:t>triển</a:t>
                      </a:r>
                      <a:r>
                        <a:rPr lang="en-US" sz="1200" u="none" strike="noStrike" dirty="0">
                          <a:effectLst/>
                        </a:rPr>
                        <a:t> </a:t>
                      </a:r>
                      <a:r>
                        <a:rPr lang="en-US" sz="1200" u="none" strike="noStrike" dirty="0" err="1">
                          <a:effectLst/>
                        </a:rPr>
                        <a:t>chính</a:t>
                      </a:r>
                      <a:r>
                        <a:rPr lang="en-US" sz="1200" u="none" strike="noStrike" dirty="0">
                          <a:effectLst/>
                        </a:rPr>
                        <a:t> Front-end</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9182208"/>
                  </a:ext>
                </a:extLst>
              </a:tr>
              <a:tr h="808463">
                <a:tc>
                  <a:txBody>
                    <a:bodyPr/>
                    <a:lstStyle/>
                    <a:p>
                      <a:pPr algn="ctr" fontAlgn="b"/>
                      <a:r>
                        <a:rPr lang="en-US" sz="1200" u="none" strike="noStrike">
                          <a:effectLst/>
                        </a:rPr>
                        <a:t>Phạm Trung Hiếu</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err="1">
                          <a:effectLst/>
                        </a:rPr>
                        <a:t>Báo</a:t>
                      </a:r>
                      <a:r>
                        <a:rPr lang="en-US" sz="1200" u="none" strike="noStrike" dirty="0">
                          <a:effectLst/>
                        </a:rPr>
                        <a:t> </a:t>
                      </a:r>
                      <a:r>
                        <a:rPr lang="en-US" sz="1200" u="none" strike="noStrike" dirty="0" err="1">
                          <a:effectLst/>
                        </a:rPr>
                        <a:t>cáo</a:t>
                      </a:r>
                      <a:r>
                        <a:rPr lang="en-US" sz="1200" u="none" strike="noStrike" dirty="0">
                          <a:effectLst/>
                        </a:rPr>
                        <a:t>, slide, </a:t>
                      </a:r>
                      <a:r>
                        <a:rPr lang="en-US" sz="1200" u="none" strike="noStrike" dirty="0" err="1">
                          <a:effectLst/>
                        </a:rPr>
                        <a:t>hỗ</a:t>
                      </a:r>
                      <a:r>
                        <a:rPr lang="en-US" sz="1200" u="none" strike="noStrike" dirty="0">
                          <a:effectLst/>
                        </a:rPr>
                        <a:t> </a:t>
                      </a:r>
                      <a:r>
                        <a:rPr lang="en-US" sz="1200" u="none" strike="noStrike" dirty="0" err="1">
                          <a:effectLst/>
                        </a:rPr>
                        <a:t>trợ</a:t>
                      </a:r>
                      <a:r>
                        <a:rPr lang="en-US" sz="1200" u="none" strike="noStrike" dirty="0">
                          <a:effectLst/>
                        </a:rPr>
                        <a:t> </a:t>
                      </a:r>
                      <a:r>
                        <a:rPr lang="en-US" sz="1200" u="none" strike="noStrike" dirty="0" err="1">
                          <a:effectLst/>
                        </a:rPr>
                        <a:t>phát</a:t>
                      </a:r>
                      <a:r>
                        <a:rPr lang="en-US" sz="1200" u="none" strike="noStrike" dirty="0">
                          <a:effectLst/>
                        </a:rPr>
                        <a:t> </a:t>
                      </a:r>
                      <a:r>
                        <a:rPr lang="en-US" sz="1200" u="none" strike="noStrike" dirty="0" err="1">
                          <a:effectLst/>
                        </a:rPr>
                        <a:t>triển</a:t>
                      </a:r>
                      <a:r>
                        <a:rPr lang="en-US" sz="1200" u="none" strike="noStrike" dirty="0">
                          <a:effectLst/>
                        </a:rPr>
                        <a:t> back-end </a:t>
                      </a:r>
                      <a:r>
                        <a:rPr lang="en-US" sz="1200" u="none" strike="noStrike" dirty="0" err="1">
                          <a:effectLst/>
                        </a:rPr>
                        <a:t>và</a:t>
                      </a:r>
                      <a:r>
                        <a:rPr lang="en-US" sz="1200" u="none" strike="noStrike" dirty="0">
                          <a:effectLst/>
                        </a:rPr>
                        <a:t> front-end</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9327935"/>
                  </a:ext>
                </a:extLst>
              </a:tr>
            </a:tbl>
          </a:graphicData>
        </a:graphic>
      </p:graphicFrame>
    </p:spTree>
    <p:extLst>
      <p:ext uri="{BB962C8B-B14F-4D97-AF65-F5344CB8AC3E}">
        <p14:creationId xmlns:p14="http://schemas.microsoft.com/office/powerpoint/2010/main" val="223238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Tổng quan về hệ thống</a:t>
            </a:r>
          </a:p>
        </p:txBody>
      </p:sp>
      <p:sp>
        <p:nvSpPr>
          <p:cNvPr id="7" name="Content Placeholder 6">
            <a:extLst>
              <a:ext uri="{FF2B5EF4-FFF2-40B4-BE49-F238E27FC236}">
                <a16:creationId xmlns:a16="http://schemas.microsoft.com/office/drawing/2014/main" id="{82B6770C-8C78-AB43-8586-1F5FC1F8326A}"/>
              </a:ext>
            </a:extLst>
          </p:cNvPr>
          <p:cNvSpPr>
            <a:spLocks noGrp="1"/>
          </p:cNvSpPr>
          <p:nvPr>
            <p:ph idx="1"/>
          </p:nvPr>
        </p:nvSpPr>
        <p:spPr>
          <a:xfrm>
            <a:off x="488950" y="1353015"/>
            <a:ext cx="8026400" cy="4951141"/>
          </a:xfrm>
        </p:spPr>
        <p:txBody>
          <a:bodyPr>
            <a:normAutofit/>
          </a:bodyPr>
          <a:lstStyle/>
          <a:p>
            <a:r>
              <a:rPr lang="en-VN" dirty="0">
                <a:latin typeface="Times New Roman" panose="02020603050405020304" pitchFamily="18" charset="0"/>
                <a:cs typeface="Times New Roman" panose="02020603050405020304" pitchFamily="18" charset="0"/>
              </a:rPr>
              <a:t>Hệ thống quản lý bán giày dép online được thiết kế với mục đích đúng như tên gọi. Cụ thể, website giúp quản lý và bán hàng tập trung vào loại mặt hàng giày dép qua hình thức mua sắm trực tuyến cho 1 cửa hàng. Qua đó, chủ cửa hàng có thể tăng trải nghiệm mua hàng của các khách hàng gặp khó khăn trong quá trình di chuyển đến cửa hàng bằng việc cung cấp các hình ảnh trực quan về sản phẩm, giá cả công khai rõ ràng cùng phương thức thanh toán thuận tiện (COD).</a:t>
            </a:r>
          </a:p>
          <a:p>
            <a:r>
              <a:rPr lang="en-VN" dirty="0">
                <a:latin typeface="Times New Roman" panose="02020603050405020304" pitchFamily="18" charset="0"/>
                <a:cs typeface="Times New Roman" panose="02020603050405020304" pitchFamily="18" charset="0"/>
              </a:rPr>
              <a:t>Sử dụng website bán chuyên về 1 loại mặt hàng thay vì các trang thương mại điện tử lớn như Shopee, Lazada, Sendo, … góp phần giúp khách hàng giảm thiểu nỗi lo về mua hàng giả, hàng kém chất lượng từ vô số các shop.</a:t>
            </a:r>
          </a:p>
          <a:p>
            <a:r>
              <a:rPr lang="en-VN" dirty="0">
                <a:latin typeface="Times New Roman" panose="02020603050405020304" pitchFamily="18" charset="0"/>
                <a:cs typeface="Times New Roman" panose="02020603050405020304" pitchFamily="18" charset="0"/>
              </a:rPr>
              <a:t>Nói ngắn gọn, đây là một website chuyên nhập các đôi giày được nhiều người ưa chuộng (theo trend) từ các hãng phổ biến trên thế giới (Nike, Adidas, Jordan, …) để bán lại cho người dùng.</a:t>
            </a:r>
          </a:p>
          <a:p>
            <a:pPr marL="0" indent="0" algn="ctr">
              <a:buNone/>
            </a:pPr>
            <a:endParaRPr lang="en-V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26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Tổng quan về chức năng</a:t>
            </a:r>
          </a:p>
        </p:txBody>
      </p:sp>
      <p:sp>
        <p:nvSpPr>
          <p:cNvPr id="7" name="Content Placeholder 6">
            <a:extLst>
              <a:ext uri="{FF2B5EF4-FFF2-40B4-BE49-F238E27FC236}">
                <a16:creationId xmlns:a16="http://schemas.microsoft.com/office/drawing/2014/main" id="{82B6770C-8C78-AB43-8586-1F5FC1F8326A}"/>
              </a:ext>
            </a:extLst>
          </p:cNvPr>
          <p:cNvSpPr>
            <a:spLocks noGrp="1"/>
          </p:cNvSpPr>
          <p:nvPr>
            <p:ph idx="1"/>
          </p:nvPr>
        </p:nvSpPr>
        <p:spPr>
          <a:xfrm>
            <a:off x="488950" y="1238248"/>
            <a:ext cx="8026400" cy="5441795"/>
          </a:xfrm>
        </p:spPr>
        <p:txBody>
          <a:bodyPr>
            <a:normAutofit fontScale="92500" lnSpcReduction="10000"/>
          </a:bodyPr>
          <a:lstStyle/>
          <a:p>
            <a:pPr marL="0" lvl="0" indent="0">
              <a:buNone/>
            </a:pPr>
            <a:r>
              <a:rPr lang="en-VN" sz="1400" b="1" dirty="0">
                <a:latin typeface="Times New Roman" panose="02020603050405020304" pitchFamily="18" charset="0"/>
                <a:cs typeface="Times New Roman" panose="02020603050405020304" pitchFamily="18" charset="0"/>
              </a:rPr>
              <a:t>Đăng ký thành viên:</a:t>
            </a:r>
          </a:p>
          <a:p>
            <a:pPr lvl="0"/>
            <a:r>
              <a:rPr lang="en-VN" sz="1400" dirty="0">
                <a:latin typeface="Times New Roman" panose="02020603050405020304" pitchFamily="18" charset="0"/>
                <a:cs typeface="Times New Roman" panose="02020603050405020304" pitchFamily="18" charset="0"/>
              </a:rPr>
              <a:t>Để sử dụng website với các tác vụ nâng cao thì mỗi thành viên cần có tài khoản riêng.</a:t>
            </a:r>
          </a:p>
          <a:p>
            <a:pPr lvl="0"/>
            <a:r>
              <a:rPr lang="en-VN" sz="1400" dirty="0">
                <a:latin typeface="Times New Roman" panose="02020603050405020304" pitchFamily="18" charset="0"/>
                <a:cs typeface="Times New Roman" panose="02020603050405020304" pitchFamily="18" charset="0"/>
              </a:rPr>
              <a:t>Tài khoản đó sau khi đăng kí thành công có thể đăng nhập vào hệ thống. Các tài khoản mặc định có các quyền cơ bản như nhau.</a:t>
            </a:r>
          </a:p>
          <a:p>
            <a:pPr marL="0" indent="0">
              <a:buNone/>
            </a:pPr>
            <a:endParaRPr lang="en-VN" sz="1400" dirty="0">
              <a:latin typeface="Times New Roman" panose="02020603050405020304" pitchFamily="18" charset="0"/>
              <a:cs typeface="Times New Roman" panose="02020603050405020304" pitchFamily="18" charset="0"/>
            </a:endParaRPr>
          </a:p>
          <a:p>
            <a:pPr marL="0" lvl="0" indent="0">
              <a:buNone/>
            </a:pPr>
            <a:r>
              <a:rPr lang="en-VN" sz="1400" b="1" dirty="0">
                <a:latin typeface="Times New Roman" panose="02020603050405020304" pitchFamily="18" charset="0"/>
                <a:cs typeface="Times New Roman" panose="02020603050405020304" pitchFamily="18" charset="0"/>
              </a:rPr>
              <a:t>Chức năng đăng nhập/đăng xuất:</a:t>
            </a:r>
          </a:p>
          <a:p>
            <a:pPr lvl="0"/>
            <a:r>
              <a:rPr lang="en-VN" sz="1400" dirty="0">
                <a:latin typeface="Times New Roman" panose="02020603050405020304" pitchFamily="18" charset="0"/>
                <a:cs typeface="Times New Roman" panose="02020603050405020304" pitchFamily="18" charset="0"/>
              </a:rPr>
              <a:t>Tài khoản đăng nhập hệ thống với đúng tài khoản và mật khẩu mà lúc đăng ký đã cung cấp.</a:t>
            </a:r>
          </a:p>
          <a:p>
            <a:pPr lvl="0"/>
            <a:r>
              <a:rPr lang="en-VN" sz="1400" dirty="0">
                <a:latin typeface="Times New Roman" panose="02020603050405020304" pitchFamily="18" charset="0"/>
                <a:cs typeface="Times New Roman" panose="02020603050405020304" pitchFamily="18" charset="0"/>
              </a:rPr>
              <a:t>Tài khoản đăng nhập nếu không còn nhu cầu sử dụng hệ thống hoặc cần đăng nhập tài khoản khác có thể tiến hành đăng xuất.</a:t>
            </a:r>
          </a:p>
          <a:p>
            <a:endParaRPr lang="en-VN" sz="1400" dirty="0">
              <a:latin typeface="Times New Roman" panose="02020603050405020304" pitchFamily="18" charset="0"/>
              <a:cs typeface="Times New Roman" panose="02020603050405020304" pitchFamily="18" charset="0"/>
            </a:endParaRPr>
          </a:p>
          <a:p>
            <a:pPr marL="0" lvl="0" indent="0">
              <a:buNone/>
            </a:pPr>
            <a:r>
              <a:rPr lang="en-VN" sz="1400" b="1" dirty="0">
                <a:latin typeface="Times New Roman" panose="02020603050405020304" pitchFamily="18" charset="0"/>
                <a:cs typeface="Times New Roman" panose="02020603050405020304" pitchFamily="18" charset="0"/>
              </a:rPr>
              <a:t>Chức năng cập nhật thông tin cá nhân và mật khẩu:</a:t>
            </a:r>
          </a:p>
          <a:p>
            <a:pPr lvl="0"/>
            <a:r>
              <a:rPr lang="en-VN" sz="1400" dirty="0">
                <a:latin typeface="Times New Roman" panose="02020603050405020304" pitchFamily="18" charset="0"/>
                <a:cs typeface="Times New Roman" panose="02020603050405020304" pitchFamily="18" charset="0"/>
              </a:rPr>
              <a:t>Hệ thống cho phép thành viên thay đổi thông tin cá nhân.</a:t>
            </a:r>
          </a:p>
          <a:p>
            <a:pPr lvl="0"/>
            <a:r>
              <a:rPr lang="en-VN" sz="1400" dirty="0">
                <a:latin typeface="Times New Roman" panose="02020603050405020304" pitchFamily="18" charset="0"/>
                <a:cs typeface="Times New Roman" panose="02020603050405020304" pitchFamily="18" charset="0"/>
              </a:rPr>
              <a:t>Thành viên có thể thay đổi mật khẩu nếu muốn. Khi đổi mật khẩu sẽ phải xác nhận mật khẩu cũ, hệ thống sẽ gửi request về backend để kiểm tra và trả về response cho từng trường hợp thành công hay thất bại.</a:t>
            </a:r>
          </a:p>
          <a:p>
            <a:pPr marL="0" lvl="0" indent="0">
              <a:buNone/>
            </a:pPr>
            <a:endParaRPr lang="en-VN" sz="1400" dirty="0">
              <a:latin typeface="Times New Roman" panose="02020603050405020304" pitchFamily="18" charset="0"/>
              <a:cs typeface="Times New Roman" panose="02020603050405020304" pitchFamily="18" charset="0"/>
            </a:endParaRPr>
          </a:p>
          <a:p>
            <a:pPr marL="0" lvl="0" indent="0">
              <a:buNone/>
            </a:pPr>
            <a:r>
              <a:rPr lang="en-VN" sz="1400" b="1" dirty="0">
                <a:latin typeface="Times New Roman" panose="02020603050405020304" pitchFamily="18" charset="0"/>
                <a:cs typeface="Times New Roman" panose="02020603050405020304" pitchFamily="18" charset="0"/>
              </a:rPr>
              <a:t>Chức năng xem mặt hàng và đặt đơn hàng:</a:t>
            </a:r>
          </a:p>
          <a:p>
            <a:pPr lvl="0"/>
            <a:r>
              <a:rPr lang="en-VN" sz="1400" dirty="0">
                <a:latin typeface="Times New Roman" panose="02020603050405020304" pitchFamily="18" charset="0"/>
                <a:cs typeface="Times New Roman" panose="02020603050405020304" pitchFamily="18" charset="0"/>
              </a:rPr>
              <a:t>Khách hàng có thể xem các mặt hàng đang có và thêm vào giỏ hàng.</a:t>
            </a:r>
          </a:p>
          <a:p>
            <a:pPr lvl="0"/>
            <a:r>
              <a:rPr lang="en-VN" sz="1400" dirty="0">
                <a:latin typeface="Times New Roman" panose="02020603050405020304" pitchFamily="18" charset="0"/>
                <a:cs typeface="Times New Roman" panose="02020603050405020304" pitchFamily="18" charset="0"/>
              </a:rPr>
              <a:t>Sau khi thêm vào giỏ thì có thể đặt đơn hàng. Người dùng cần đăng nhập và trong giỏ hàng phải có hàng nếu không thì hệ thống sẽ thông báo lỗi và redirect về trang xem sản phẩm.</a:t>
            </a:r>
          </a:p>
          <a:p>
            <a:pPr marL="0" indent="0">
              <a:buNone/>
            </a:pPr>
            <a:endParaRPr lang="en-VN" sz="1400" dirty="0">
              <a:latin typeface="Times New Roman" panose="02020603050405020304" pitchFamily="18" charset="0"/>
              <a:cs typeface="Times New Roman" panose="02020603050405020304" pitchFamily="18" charset="0"/>
            </a:endParaRPr>
          </a:p>
          <a:p>
            <a:pPr marL="0" lvl="0" indent="0">
              <a:buNone/>
            </a:pPr>
            <a:r>
              <a:rPr lang="en-VN" sz="1400" b="1" dirty="0">
                <a:latin typeface="Times New Roman" panose="02020603050405020304" pitchFamily="18" charset="0"/>
                <a:cs typeface="Times New Roman" panose="02020603050405020304" pitchFamily="18" charset="0"/>
              </a:rPr>
              <a:t>Chức năng xem lịch sử mua hàng:</a:t>
            </a:r>
          </a:p>
          <a:p>
            <a:pPr lvl="0"/>
            <a:r>
              <a:rPr lang="en-VN" sz="1400" dirty="0">
                <a:latin typeface="Times New Roman" panose="02020603050405020304" pitchFamily="18" charset="0"/>
                <a:cs typeface="Times New Roman" panose="02020603050405020304" pitchFamily="18" charset="0"/>
              </a:rPr>
              <a:t>Thành viên có thể xem lại lịch sử các đơn hàng đã mua, bao gồm giá tiền, trạng thái, link sản phẩm.</a:t>
            </a:r>
          </a:p>
        </p:txBody>
      </p:sp>
    </p:spTree>
    <p:extLst>
      <p:ext uri="{BB962C8B-B14F-4D97-AF65-F5344CB8AC3E}">
        <p14:creationId xmlns:p14="http://schemas.microsoft.com/office/powerpoint/2010/main" val="161253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Tổng quan về công nghệ</a:t>
            </a:r>
          </a:p>
        </p:txBody>
      </p:sp>
      <p:sp>
        <p:nvSpPr>
          <p:cNvPr id="7" name="Content Placeholder 6">
            <a:extLst>
              <a:ext uri="{FF2B5EF4-FFF2-40B4-BE49-F238E27FC236}">
                <a16:creationId xmlns:a16="http://schemas.microsoft.com/office/drawing/2014/main" id="{82B6770C-8C78-AB43-8586-1F5FC1F8326A}"/>
              </a:ext>
            </a:extLst>
          </p:cNvPr>
          <p:cNvSpPr>
            <a:spLocks noGrp="1"/>
          </p:cNvSpPr>
          <p:nvPr>
            <p:ph idx="1"/>
          </p:nvPr>
        </p:nvSpPr>
        <p:spPr>
          <a:xfrm>
            <a:off x="488950" y="1238248"/>
            <a:ext cx="8026400" cy="5441795"/>
          </a:xfrm>
        </p:spPr>
        <p:txBody>
          <a:bodyPr>
            <a:normAutofit/>
          </a:bodyPr>
          <a:lstStyle/>
          <a:p>
            <a:pPr marL="0" indent="0">
              <a:buNone/>
            </a:pPr>
            <a:r>
              <a:rPr lang="en-VN" sz="1800" dirty="0">
                <a:latin typeface="Times New Roman" panose="02020603050405020304" pitchFamily="18" charset="0"/>
                <a:cs typeface="Times New Roman" panose="02020603050405020304" pitchFamily="18" charset="0"/>
              </a:rPr>
              <a:t>Website được xây dựng chủ yếu sử dựng ReactJS, NodeJS, … , chúng đều là các framework/library của ngôn ngữ Javascript. Chính vì vậy, để hiểu và áp dụng được các framework/library trên. Ngoài ra, Javascript cũng là ngôn ngữ được áp dụng trong việc xử lý dữ liệu ở phía Back-end.</a:t>
            </a:r>
          </a:p>
          <a:p>
            <a:r>
              <a:rPr lang="en-VN" sz="1800" dirty="0">
                <a:latin typeface="Times New Roman" panose="02020603050405020304" pitchFamily="18" charset="0"/>
                <a:cs typeface="Times New Roman" panose="02020603050405020304" pitchFamily="18" charset="0"/>
              </a:rPr>
              <a:t>Front-end: </a:t>
            </a:r>
          </a:p>
          <a:p>
            <a:pPr lvl="1"/>
            <a:r>
              <a:rPr lang="en-VN" sz="1400" dirty="0">
                <a:latin typeface="Times New Roman" panose="02020603050405020304" pitchFamily="18" charset="0"/>
                <a:cs typeface="Times New Roman" panose="02020603050405020304" pitchFamily="18" charset="0"/>
              </a:rPr>
              <a:t>ReactJS: Framework xây dựng UI xử lý Client-side Rendering</a:t>
            </a:r>
          </a:p>
          <a:p>
            <a:pPr lvl="1"/>
            <a:r>
              <a:rPr lang="en-VN" sz="1400" dirty="0">
                <a:latin typeface="Times New Roman" panose="02020603050405020304" pitchFamily="18" charset="0"/>
                <a:cs typeface="Times New Roman" panose="02020603050405020304" pitchFamily="18" charset="0"/>
              </a:rPr>
              <a:t>Redux: Quản lí trạng thái trong react</a:t>
            </a:r>
          </a:p>
          <a:p>
            <a:pPr lvl="1"/>
            <a:r>
              <a:rPr lang="en-VN" sz="1400" dirty="0">
                <a:latin typeface="Times New Roman" panose="02020603050405020304" pitchFamily="18" charset="0"/>
                <a:cs typeface="Times New Roman" panose="02020603050405020304" pitchFamily="18" charset="0"/>
              </a:rPr>
              <a:t>Axios: Xử lý các HTTPS Request, response</a:t>
            </a:r>
          </a:p>
          <a:p>
            <a:pPr lvl="1"/>
            <a:r>
              <a:rPr lang="en-VN" sz="1400" dirty="0">
                <a:latin typeface="Times New Roman" panose="02020603050405020304" pitchFamily="18" charset="0"/>
                <a:cs typeface="Times New Roman" panose="02020603050405020304" pitchFamily="18" charset="0"/>
              </a:rPr>
              <a:t>MaterialUI: Thư viện hỗ trợ thiết kế UI</a:t>
            </a:r>
          </a:p>
          <a:p>
            <a:r>
              <a:rPr lang="en-VN" sz="1800" dirty="0">
                <a:latin typeface="Times New Roman" panose="02020603050405020304" pitchFamily="18" charset="0"/>
                <a:cs typeface="Times New Roman" panose="02020603050405020304" pitchFamily="18" charset="0"/>
              </a:rPr>
              <a:t>Back-end: </a:t>
            </a:r>
          </a:p>
          <a:p>
            <a:pPr lvl="1"/>
            <a:r>
              <a:rPr lang="en-VN" sz="1400" dirty="0">
                <a:latin typeface="Times New Roman" panose="02020603050405020304" pitchFamily="18" charset="0"/>
                <a:cs typeface="Times New Roman" panose="02020603050405020304" pitchFamily="18" charset="0"/>
              </a:rPr>
              <a:t>ExpressJS: Framework xây dựng backend</a:t>
            </a:r>
          </a:p>
          <a:p>
            <a:pPr lvl="1"/>
            <a:r>
              <a:rPr lang="en-VN" sz="1400" dirty="0">
                <a:latin typeface="Times New Roman" panose="02020603050405020304" pitchFamily="18" charset="0"/>
                <a:cs typeface="Times New Roman" panose="02020603050405020304" pitchFamily="18" charset="0"/>
              </a:rPr>
              <a:t>Axios: Xử lý các HTTPS Request, response</a:t>
            </a:r>
          </a:p>
          <a:p>
            <a:pPr lvl="1"/>
            <a:r>
              <a:rPr lang="en-VN" sz="1400" dirty="0">
                <a:latin typeface="Times New Roman" panose="02020603050405020304" pitchFamily="18" charset="0"/>
                <a:cs typeface="Times New Roman" panose="02020603050405020304" pitchFamily="18" charset="0"/>
              </a:rPr>
              <a:t>Express-jwt: Xử lý đọc và ghi Json Web Token bảo mật.</a:t>
            </a:r>
          </a:p>
          <a:p>
            <a:pPr lvl="1"/>
            <a:r>
              <a:rPr lang="en-US" sz="1400" dirty="0">
                <a:latin typeface="Times New Roman" panose="02020603050405020304" pitchFamily="18" charset="0"/>
                <a:cs typeface="Times New Roman" panose="02020603050405020304" pitchFamily="18" charset="0"/>
              </a:rPr>
              <a:t>Passport, passport-local, crypto: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khẩu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đăng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nhập</a:t>
            </a:r>
            <a:r>
              <a:rPr lang="en-US" sz="1400" dirty="0">
                <a:latin typeface="Times New Roman" panose="02020603050405020304" pitchFamily="18" charset="0"/>
                <a:cs typeface="Times New Roman" panose="02020603050405020304" pitchFamily="18" charset="0"/>
              </a:rPr>
              <a:t>.</a:t>
            </a:r>
            <a:endParaRPr lang="en-VN" sz="1400" dirty="0">
              <a:latin typeface="Times New Roman" panose="02020603050405020304" pitchFamily="18" charset="0"/>
              <a:cs typeface="Times New Roman" panose="02020603050405020304" pitchFamily="18" charset="0"/>
            </a:endParaRPr>
          </a:p>
          <a:p>
            <a:pPr lvl="1"/>
            <a:r>
              <a:rPr lang="en-US" sz="1400" dirty="0">
                <a:latin typeface="Times New Roman" panose="02020603050405020304" pitchFamily="18" charset="0"/>
                <a:cs typeface="Times New Roman" panose="02020603050405020304" pitchFamily="18" charset="0"/>
              </a:rPr>
              <a:t>M</a:t>
            </a:r>
            <a:r>
              <a:rPr lang="en-VN" sz="1400" dirty="0">
                <a:latin typeface="Times New Roman" panose="02020603050405020304" pitchFamily="18" charset="0"/>
                <a:cs typeface="Times New Roman" panose="02020603050405020304" pitchFamily="18" charset="0"/>
              </a:rPr>
              <a:t>ongoose: Xử lý truy vấn database mongodb</a:t>
            </a:r>
          </a:p>
          <a:p>
            <a:r>
              <a:rPr lang="en-VN" sz="1800" dirty="0">
                <a:latin typeface="Times New Roman" panose="02020603050405020304" pitchFamily="18" charset="0"/>
                <a:cs typeface="Times New Roman" panose="02020603050405020304" pitchFamily="18" charset="0"/>
              </a:rPr>
              <a:t>Database: NoSQL database - MongoDB</a:t>
            </a:r>
          </a:p>
        </p:txBody>
      </p:sp>
    </p:spTree>
    <p:extLst>
      <p:ext uri="{BB962C8B-B14F-4D97-AF65-F5344CB8AC3E}">
        <p14:creationId xmlns:p14="http://schemas.microsoft.com/office/powerpoint/2010/main" val="181079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3" name="Content Placeholder 2" descr="Graphical user interface, website&#10;&#10;Description automatically generated">
            <a:extLst>
              <a:ext uri="{FF2B5EF4-FFF2-40B4-BE49-F238E27FC236}">
                <a16:creationId xmlns:a16="http://schemas.microsoft.com/office/drawing/2014/main" id="{89FFB814-6808-BA49-A30C-DB317581F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670447"/>
            <a:ext cx="8026400" cy="4577556"/>
          </a:xfrm>
        </p:spPr>
      </p:pic>
    </p:spTree>
    <p:extLst>
      <p:ext uri="{BB962C8B-B14F-4D97-AF65-F5344CB8AC3E}">
        <p14:creationId xmlns:p14="http://schemas.microsoft.com/office/powerpoint/2010/main" val="55104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7" name="Content Placeholder 6" descr="Graphical user interface, application&#10;&#10;Description automatically generated">
            <a:extLst>
              <a:ext uri="{FF2B5EF4-FFF2-40B4-BE49-F238E27FC236}">
                <a16:creationId xmlns:a16="http://schemas.microsoft.com/office/drawing/2014/main" id="{72CE9AFD-9CE2-D042-AC90-3D880232DA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12702"/>
            <a:ext cx="8026400" cy="4569195"/>
          </a:xfrm>
        </p:spPr>
      </p:pic>
    </p:spTree>
    <p:extLst>
      <p:ext uri="{BB962C8B-B14F-4D97-AF65-F5344CB8AC3E}">
        <p14:creationId xmlns:p14="http://schemas.microsoft.com/office/powerpoint/2010/main" val="129316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6" name="Content Placeholder 5" descr="Graphical user interface&#10;&#10;Description automatically generated with low confidence">
            <a:extLst>
              <a:ext uri="{FF2B5EF4-FFF2-40B4-BE49-F238E27FC236}">
                <a16:creationId xmlns:a16="http://schemas.microsoft.com/office/drawing/2014/main" id="{7C533EED-1723-FE4B-9D09-999160478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06432"/>
            <a:ext cx="8026400" cy="4581736"/>
          </a:xfrm>
        </p:spPr>
      </p:pic>
    </p:spTree>
    <p:extLst>
      <p:ext uri="{BB962C8B-B14F-4D97-AF65-F5344CB8AC3E}">
        <p14:creationId xmlns:p14="http://schemas.microsoft.com/office/powerpoint/2010/main" val="59299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9100A-D359-064B-B6D6-75D324B4D5A0}"/>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Demo trang sản phẩm</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9C9EDAD1-9DF6-BC4C-B585-B62FF54A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10612"/>
            <a:ext cx="8026400" cy="4573375"/>
          </a:xfrm>
        </p:spPr>
      </p:pic>
    </p:spTree>
    <p:extLst>
      <p:ext uri="{BB962C8B-B14F-4D97-AF65-F5344CB8AC3E}">
        <p14:creationId xmlns:p14="http://schemas.microsoft.com/office/powerpoint/2010/main" val="66118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VP-Powerpoint template" id="{245B7F8F-78A9-C445-BA1B-D33D9F4F209C}" vid="{E3B9352E-4B35-8C48-B0EE-F794DA82CAD7}"/>
    </a:ext>
  </a:extLst>
</a:theme>
</file>

<file path=docProps/app.xml><?xml version="1.0" encoding="utf-8"?>
<Properties xmlns="http://schemas.openxmlformats.org/officeDocument/2006/extended-properties" xmlns:vt="http://schemas.openxmlformats.org/officeDocument/2006/docPropsVTypes">
  <Template>Office Theme</Template>
  <TotalTime>6875</TotalTime>
  <Words>975</Words>
  <Application>Microsoft Macintosh PowerPoint</Application>
  <PresentationFormat>On-screen Show (4:3)</PresentationFormat>
  <Paragraphs>71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Báo cáo Phát triển phần mềm phân tán  Đề tài:Hệ thống cửa hàng bán sản phẩm (ReactJS, NodeJS, MongoDB, Docker)</vt:lpstr>
      <vt:lpstr>Phân công công việc</vt:lpstr>
      <vt:lpstr>Tổng quan về hệ thống</vt:lpstr>
      <vt:lpstr>Tổng quan về chức năng</vt:lpstr>
      <vt:lpstr>Tổng quan về công nghệ</vt:lpstr>
      <vt:lpstr>Demo trang sản phẩm</vt:lpstr>
      <vt:lpstr>Demo trang sản phẩm</vt:lpstr>
      <vt:lpstr>Demo trang sản phẩm</vt:lpstr>
      <vt:lpstr>Demo trang sản phẩm</vt:lpstr>
      <vt:lpstr>Demo trang sản phẩm</vt:lpstr>
      <vt:lpstr>Demo trang sản phẩm</vt:lpstr>
      <vt:lpstr>Demo trang sản phẩm</vt:lpstr>
      <vt:lpstr>Setup Docker cho dự án</vt:lpstr>
      <vt:lpstr>Setup Docker cho backend</vt:lpstr>
      <vt:lpstr>Setup Docker cho frontend</vt:lpstr>
      <vt:lpstr>Setup Docker Compose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project cuối kỳ I  Multimedia</dc:title>
  <dc:creator>Hoang Tran</dc:creator>
  <cp:lastModifiedBy>Tung Lam Nguyen Ba</cp:lastModifiedBy>
  <cp:revision>24</cp:revision>
  <dcterms:created xsi:type="dcterms:W3CDTF">2021-01-26T14:02:24Z</dcterms:created>
  <dcterms:modified xsi:type="dcterms:W3CDTF">2022-01-04T16:01:30Z</dcterms:modified>
</cp:coreProperties>
</file>